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69" r:id="rId4"/>
    <p:sldId id="258" r:id="rId5"/>
    <p:sldId id="260" r:id="rId6"/>
    <p:sldId id="270" r:id="rId7"/>
    <p:sldId id="261" r:id="rId8"/>
    <p:sldId id="263" r:id="rId9"/>
    <p:sldId id="264" r:id="rId10"/>
    <p:sldId id="267" r:id="rId11"/>
  </p:sldIdLst>
  <p:sldSz cx="9144000" cy="5143500" type="screen16x9"/>
  <p:notesSz cx="6858000" cy="9144000"/>
  <p:defaultTextStyle>
    <a:defPPr>
      <a:defRPr lang="hi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37" y="12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F08BF-33A7-4A06-A54E-86B36AD429D4}" type="datetimeFigureOut">
              <a:rPr lang="hi-IN" smtClean="0"/>
              <a:t>शनिवार, 10 क़ार्तीक 1947</a:t>
            </a:fld>
            <a:endParaRPr lang="hi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i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i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i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66B30-98AB-469B-8FBC-415C7DA7F432}" type="slidenum">
              <a:rPr lang="hi-IN" smtClean="0"/>
              <a:t>‹#›</a:t>
            </a:fld>
            <a:endParaRPr lang="hi-IN"/>
          </a:p>
        </p:txBody>
      </p:sp>
    </p:spTree>
    <p:extLst>
      <p:ext uri="{BB962C8B-B14F-4D97-AF65-F5344CB8AC3E}">
        <p14:creationId xmlns:p14="http://schemas.microsoft.com/office/powerpoint/2010/main" val="406147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3560" cy="308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95;p19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143880" cy="13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Google Shape;98;p19"/>
          <p:cNvSpPr/>
          <p:nvPr/>
        </p:nvSpPr>
        <p:spPr>
          <a:xfrm>
            <a:off x="228600" y="3683880"/>
            <a:ext cx="42541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4"/>
              </a:rPr>
              <a:t>Freepik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0;p20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;p3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99520" y="228600"/>
            <a:ext cx="5015520" cy="106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7263360" y="3910680"/>
            <a:ext cx="1651680" cy="97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02;p21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5576400" y="3288240"/>
            <a:ext cx="2530080" cy="520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5175720" y="1336320"/>
            <a:ext cx="3255120" cy="298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3;p8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36;p9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3;p11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283400"/>
            <a:ext cx="5528520" cy="171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78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1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2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521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600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15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5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9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045320" y="127800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404532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12783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404532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404532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6;p14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41240" cy="445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313920" y="1400040"/>
            <a:ext cx="3764520" cy="351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4;p16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i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1760" cy="308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6000" b="1" u="none" strike="noStrik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PhishShield 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28600" y="3467160"/>
            <a:ext cx="517176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Stop Phishing in Real Time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600" b="0" u="none" strike="noStrike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Secure our organization with advanced phishing defense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51" name="Google Shape;120;p26"/>
          <p:cNvCxnSpPr/>
          <p:nvPr/>
        </p:nvCxnSpPr>
        <p:spPr>
          <a:xfrm>
            <a:off x="313560" y="3316680"/>
            <a:ext cx="42922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C125EB1-753C-4E60-694F-EC3D1703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991" y="762293"/>
            <a:ext cx="2412609" cy="36189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228600" y="1733400"/>
            <a:ext cx="3142800" cy="107721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Do you have any questions?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>
                <a:solidFill>
                  <a:schemeClr val="dk1"/>
                </a:solidFill>
                <a:latin typeface="Catamaran"/>
                <a:ea typeface="Catamaran"/>
              </a:rPr>
              <a:t>jitendranishad347</a:t>
            </a: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@freepik.com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+</a:t>
            </a:r>
            <a:r>
              <a:rPr lang="en" sz="1400">
                <a:solidFill>
                  <a:schemeClr val="dk1"/>
                </a:solidFill>
                <a:latin typeface="Catamaran"/>
                <a:ea typeface="Catamaran"/>
              </a:rPr>
              <a:t>91 9131089318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yourwebsite.com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8" name="Google Shape;336;p39"/>
          <p:cNvSpPr/>
          <p:nvPr/>
        </p:nvSpPr>
        <p:spPr>
          <a:xfrm>
            <a:off x="304920" y="4276800"/>
            <a:ext cx="3142800" cy="4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Please keep this slide for attribution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9" name="Google Shape;337;p39"/>
          <p:cNvSpPr/>
          <p:nvPr/>
        </p:nvSpPr>
        <p:spPr>
          <a:xfrm>
            <a:off x="336240" y="3087720"/>
            <a:ext cx="407880" cy="408240"/>
          </a:xfrm>
          <a:custGeom>
            <a:avLst/>
            <a:gdLst>
              <a:gd name="textAreaLeft" fmla="*/ 0 w 407880"/>
              <a:gd name="textAreaRight" fmla="*/ 408240 w 407880"/>
              <a:gd name="textAreaTop" fmla="*/ 0 h 408240"/>
              <a:gd name="textAreaBottom" fmla="*/ 408600 h 408240"/>
            </a:gdLst>
            <a:ahLst/>
            <a:cxn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108000" rIns="108000" bIns="1080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90" name="Google Shape;338;p39"/>
          <p:cNvGrpSpPr/>
          <p:nvPr/>
        </p:nvGrpSpPr>
        <p:grpSpPr>
          <a:xfrm>
            <a:off x="903960" y="3088080"/>
            <a:ext cx="408240" cy="407880"/>
            <a:chOff x="903960" y="3088080"/>
            <a:chExt cx="408240" cy="407880"/>
          </a:xfrm>
        </p:grpSpPr>
        <p:sp>
          <p:nvSpPr>
            <p:cNvPr id="91" name="Google Shape;339;p39"/>
            <p:cNvSpPr/>
            <p:nvPr/>
          </p:nvSpPr>
          <p:spPr>
            <a:xfrm>
              <a:off x="903960" y="3088080"/>
              <a:ext cx="408240" cy="407880"/>
            </a:xfrm>
            <a:custGeom>
              <a:avLst/>
              <a:gdLst>
                <a:gd name="textAreaLeft" fmla="*/ 0 w 408240"/>
                <a:gd name="textAreaRight" fmla="*/ 408600 w 408240"/>
                <a:gd name="textAreaTop" fmla="*/ 0 h 407880"/>
                <a:gd name="textAreaBottom" fmla="*/ 408240 h 40788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108000" rIns="108000" bIns="108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2" name="Google Shape;340;p39"/>
            <p:cNvSpPr/>
            <p:nvPr/>
          </p:nvSpPr>
          <p:spPr>
            <a:xfrm>
              <a:off x="980640" y="3164760"/>
              <a:ext cx="253800" cy="253800"/>
            </a:xfrm>
            <a:custGeom>
              <a:avLst/>
              <a:gdLst>
                <a:gd name="textAreaLeft" fmla="*/ 0 w 253800"/>
                <a:gd name="textAreaRight" fmla="*/ 254160 w 253800"/>
                <a:gd name="textAreaTop" fmla="*/ 0 h 253800"/>
                <a:gd name="textAreaBottom" fmla="*/ 254160 h 25380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108000" rIns="108000" bIns="108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3" name="Google Shape;341;p39"/>
            <p:cNvSpPr/>
            <p:nvPr/>
          </p:nvSpPr>
          <p:spPr>
            <a:xfrm>
              <a:off x="1039680" y="3225240"/>
              <a:ext cx="135360" cy="132840"/>
            </a:xfrm>
            <a:custGeom>
              <a:avLst/>
              <a:gdLst>
                <a:gd name="textAreaLeft" fmla="*/ 0 w 135360"/>
                <a:gd name="textAreaRight" fmla="*/ 135720 w 135360"/>
                <a:gd name="textAreaTop" fmla="*/ 0 h 132840"/>
                <a:gd name="textAreaBottom" fmla="*/ 133200 h 13284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66600" rIns="108000" bIns="666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4" name="Google Shape;342;p39"/>
            <p:cNvSpPr/>
            <p:nvPr/>
          </p:nvSpPr>
          <p:spPr>
            <a:xfrm>
              <a:off x="1159200" y="3197520"/>
              <a:ext cx="34560" cy="3420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4200"/>
                <a:gd name="textAreaBottom" fmla="*/ 34560 h 3420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17280" rIns="108000" bIns="17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95" name="Google Shape;343;p39"/>
          <p:cNvGrpSpPr/>
          <p:nvPr/>
        </p:nvGrpSpPr>
        <p:grpSpPr>
          <a:xfrm>
            <a:off x="1472400" y="3088080"/>
            <a:ext cx="408240" cy="407880"/>
            <a:chOff x="1472400" y="3088080"/>
            <a:chExt cx="408240" cy="407880"/>
          </a:xfrm>
        </p:grpSpPr>
        <p:sp>
          <p:nvSpPr>
            <p:cNvPr id="96" name="Google Shape;344;p39"/>
            <p:cNvSpPr/>
            <p:nvPr/>
          </p:nvSpPr>
          <p:spPr>
            <a:xfrm>
              <a:off x="1472400" y="3088080"/>
              <a:ext cx="408240" cy="407880"/>
            </a:xfrm>
            <a:custGeom>
              <a:avLst/>
              <a:gdLst>
                <a:gd name="textAreaLeft" fmla="*/ 0 w 408240"/>
                <a:gd name="textAreaRight" fmla="*/ 408600 w 408240"/>
                <a:gd name="textAreaTop" fmla="*/ 0 h 407880"/>
                <a:gd name="textAreaBottom" fmla="*/ 408240 h 40788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108000" rIns="108000" bIns="108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7" name="Google Shape;345;p39"/>
            <p:cNvSpPr/>
            <p:nvPr/>
          </p:nvSpPr>
          <p:spPr>
            <a:xfrm>
              <a:off x="1566360" y="3251160"/>
              <a:ext cx="56160" cy="14184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141840"/>
                <a:gd name="textAreaBottom" fmla="*/ 142200 h 14184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70920" rIns="108000" bIns="709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8" name="Google Shape;346;p39"/>
            <p:cNvSpPr/>
            <p:nvPr/>
          </p:nvSpPr>
          <p:spPr>
            <a:xfrm>
              <a:off x="1557720" y="3173760"/>
              <a:ext cx="64440" cy="6444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440"/>
                <a:gd name="textAreaBottom" fmla="*/ 64800 h 6444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32400" rIns="108000" bIns="32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99" name="Google Shape;347;p39"/>
            <p:cNvSpPr/>
            <p:nvPr/>
          </p:nvSpPr>
          <p:spPr>
            <a:xfrm>
              <a:off x="1652040" y="3251160"/>
              <a:ext cx="150840" cy="141840"/>
            </a:xfrm>
            <a:custGeom>
              <a:avLst/>
              <a:gdLst>
                <a:gd name="textAreaLeft" fmla="*/ 0 w 150840"/>
                <a:gd name="textAreaRight" fmla="*/ 151200 w 150840"/>
                <a:gd name="textAreaTop" fmla="*/ 0 h 141840"/>
                <a:gd name="textAreaBottom" fmla="*/ 142200 h 14184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0" tIns="70920" rIns="108000" bIns="709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228600" y="150120"/>
            <a:ext cx="3142800" cy="1402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u="none" strike="noStrik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Thank you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01" name="Google Shape;349;p39"/>
          <p:cNvCxnSpPr/>
          <p:nvPr/>
        </p:nvCxnSpPr>
        <p:spPr>
          <a:xfrm>
            <a:off x="317160" y="1548720"/>
            <a:ext cx="27871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96" y="929892"/>
            <a:ext cx="2189144" cy="3283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5458" y="1004330"/>
            <a:ext cx="4667846" cy="880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i="1" dirty="0"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Phishing Threat Landscape</a:t>
            </a:r>
            <a:endParaRPr lang="en-US" sz="2750" b="1" i="1" dirty="0"/>
          </a:p>
        </p:txBody>
      </p:sp>
      <p:sp>
        <p:nvSpPr>
          <p:cNvPr id="4" name="Text 1"/>
          <p:cNvSpPr/>
          <p:nvPr/>
        </p:nvSpPr>
        <p:spPr>
          <a:xfrm>
            <a:off x="3856359" y="2109712"/>
            <a:ext cx="1431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75"/>
              </a:lnSpc>
            </a:pPr>
            <a:r>
              <a:rPr lang="en-US" sz="3875" dirty="0"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3.4B</a:t>
            </a:r>
            <a:endParaRPr lang="en-US" sz="3875" dirty="0"/>
          </a:p>
        </p:txBody>
      </p:sp>
      <p:sp>
        <p:nvSpPr>
          <p:cNvPr id="5" name="Text 2"/>
          <p:cNvSpPr/>
          <p:nvPr/>
        </p:nvSpPr>
        <p:spPr>
          <a:xfrm>
            <a:off x="3856359" y="2704556"/>
            <a:ext cx="1431280" cy="43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chemeClr val="bg2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Phishing emails daily</a:t>
            </a:r>
            <a:endParaRPr lang="en-US" sz="1375" dirty="0">
              <a:solidFill>
                <a:schemeClr val="bg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3856359" y="3258366"/>
            <a:ext cx="1431280" cy="71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56" dirty="0">
                <a:solidFill>
                  <a:schemeClr val="bg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Global volume continues rising exponentially</a:t>
            </a:r>
            <a:endParaRPr lang="en-US" sz="1156" dirty="0">
              <a:solidFill>
                <a:schemeClr val="bg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522751" y="2182231"/>
            <a:ext cx="1431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75"/>
              </a:lnSpc>
            </a:pPr>
            <a:r>
              <a:rPr lang="en-US" sz="3875" dirty="0">
                <a:solidFill>
                  <a:schemeClr val="bg2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83%</a:t>
            </a:r>
            <a:endParaRPr lang="en-US" sz="3875" dirty="0">
              <a:solidFill>
                <a:schemeClr val="bg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441318" y="2818430"/>
            <a:ext cx="1431280" cy="43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chemeClr val="bg2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Organizations targeted</a:t>
            </a:r>
            <a:endParaRPr lang="en-US" sz="1375" dirty="0">
              <a:solidFill>
                <a:schemeClr val="bg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522751" y="3497756"/>
            <a:ext cx="1431280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56" dirty="0">
                <a:solidFill>
                  <a:schemeClr val="bg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Experience phishing attacks annually</a:t>
            </a:r>
            <a:endParaRPr lang="en-US" sz="1156" dirty="0">
              <a:solidFill>
                <a:schemeClr val="bg2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189143" y="2247965"/>
            <a:ext cx="1431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875"/>
              </a:lnSpc>
            </a:pPr>
            <a:r>
              <a:rPr lang="en-US" sz="3875" dirty="0">
                <a:solidFill>
                  <a:schemeClr val="bg2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$4.9M</a:t>
            </a:r>
            <a:endParaRPr lang="en-US" sz="3875" dirty="0">
              <a:solidFill>
                <a:schemeClr val="bg2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189143" y="2837593"/>
            <a:ext cx="1431280" cy="43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chemeClr val="bg2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Average data breach cost</a:t>
            </a:r>
            <a:endParaRPr lang="en-US" sz="1375" dirty="0">
              <a:solidFill>
                <a:schemeClr val="bg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189143" y="3497756"/>
            <a:ext cx="1431280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56" dirty="0">
                <a:solidFill>
                  <a:schemeClr val="bg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When phishing attacks succeed</a:t>
            </a:r>
            <a:endParaRPr lang="en-US" sz="1156" dirty="0">
              <a:solidFill>
                <a:schemeClr val="bg2"/>
              </a:solidFill>
            </a:endParaRPr>
          </a:p>
        </p:txBody>
      </p:sp>
      <p:sp>
        <p:nvSpPr>
          <p:cNvPr id="16" name="PlaceHolder 1">
            <a:extLst>
              <a:ext uri="{FF2B5EF4-FFF2-40B4-BE49-F238E27FC236}">
                <a16:creationId xmlns:a16="http://schemas.microsoft.com/office/drawing/2014/main" id="{852B5F37-BD61-7916-B729-B48798C9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619" y="-320484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Problem Statement</a:t>
            </a:r>
            <a:endParaRPr lang="fr-FR" sz="4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6" y="561900"/>
            <a:ext cx="2679800" cy="4019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697036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PhishShield Solution Overview</a:t>
            </a:r>
            <a:endParaRPr lang="en-US" sz="2781" dirty="0"/>
          </a:p>
        </p:txBody>
      </p:sp>
      <p:sp>
        <p:nvSpPr>
          <p:cNvPr id="4" name="Text 1"/>
          <p:cNvSpPr/>
          <p:nvPr/>
        </p:nvSpPr>
        <p:spPr>
          <a:xfrm>
            <a:off x="3925119" y="1937370"/>
            <a:ext cx="2126456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6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Protection</a:t>
            </a:r>
            <a:endParaRPr lang="en-US" sz="1656" dirty="0"/>
          </a:p>
        </p:txBody>
      </p:sp>
      <p:sp>
        <p:nvSpPr>
          <p:cNvPr id="5" name="Text 2"/>
          <p:cNvSpPr/>
          <p:nvPr/>
        </p:nvSpPr>
        <p:spPr>
          <a:xfrm>
            <a:off x="3925119" y="2344936"/>
            <a:ext cx="2188443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URL analysis using advanced machine learning algorithms that identify phishing attempts before users interact with malicious content.</a:t>
            </a:r>
            <a:endParaRPr lang="en-US" sz="1094" dirty="0"/>
          </a:p>
        </p:txBody>
      </p:sp>
      <p:sp>
        <p:nvSpPr>
          <p:cNvPr id="6" name="Text 3"/>
          <p:cNvSpPr/>
          <p:nvPr/>
        </p:nvSpPr>
        <p:spPr>
          <a:xfrm>
            <a:off x="6464201" y="1937370"/>
            <a:ext cx="2126456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6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User-First Design</a:t>
            </a:r>
            <a:endParaRPr lang="en-US" sz="1656" dirty="0"/>
          </a:p>
        </p:txBody>
      </p:sp>
      <p:sp>
        <p:nvSpPr>
          <p:cNvPr id="7" name="Text 4"/>
          <p:cNvSpPr/>
          <p:nvPr/>
        </p:nvSpPr>
        <p:spPr>
          <a:xfrm>
            <a:off x="6464201" y="2344936"/>
            <a:ext cx="2188443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browser integration with minimal performance impact, providing clear warnings without disrupting normal browsing workflows.</a:t>
            </a:r>
            <a:endParaRPr lang="en-US" sz="1094" dirty="0"/>
          </a:p>
        </p:txBody>
      </p:sp>
      <p:sp>
        <p:nvSpPr>
          <p:cNvPr id="8" name="Text 5"/>
          <p:cNvSpPr/>
          <p:nvPr/>
        </p:nvSpPr>
        <p:spPr>
          <a:xfrm>
            <a:off x="3925119" y="3766021"/>
            <a:ext cx="472276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PhishShield transforms cybersecurity from reactive to proactive, stopping threats at the moment of click with intelligent, real-time decision making.</a:t>
            </a:r>
            <a:endParaRPr lang="en-US" sz="109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6" y="756147"/>
            <a:ext cx="2497754" cy="3746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529605"/>
            <a:ext cx="4722763" cy="88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Current Protections Fall Short</a:t>
            </a:r>
            <a:endParaRPr lang="en-US" sz="2781" dirty="0"/>
          </a:p>
        </p:txBody>
      </p:sp>
      <p:sp>
        <p:nvSpPr>
          <p:cNvPr id="4" name="Shape 1"/>
          <p:cNvSpPr/>
          <p:nvPr/>
        </p:nvSpPr>
        <p:spPr>
          <a:xfrm>
            <a:off x="3925119" y="1628181"/>
            <a:ext cx="2290465" cy="1762199"/>
          </a:xfrm>
          <a:prstGeom prst="roundRect">
            <a:avLst>
              <a:gd name="adj" fmla="val 120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85928" y="1788989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 Delays</a:t>
            </a:r>
            <a:endParaRPr lang="en-US" sz="1375" dirty="0"/>
          </a:p>
        </p:txBody>
      </p:sp>
      <p:sp>
        <p:nvSpPr>
          <p:cNvPr id="6" name="Text 3"/>
          <p:cNvSpPr/>
          <p:nvPr/>
        </p:nvSpPr>
        <p:spPr>
          <a:xfrm>
            <a:off x="4085927" y="2095500"/>
            <a:ext cx="1968848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blacklists update hours or days after threats emerge, leaving users vulnerable during critical windows.</a:t>
            </a:r>
            <a:endParaRPr lang="en-US" sz="1094" dirty="0"/>
          </a:p>
        </p:txBody>
      </p:sp>
      <p:sp>
        <p:nvSpPr>
          <p:cNvPr id="7" name="Shape 4"/>
          <p:cNvSpPr/>
          <p:nvPr/>
        </p:nvSpPr>
        <p:spPr>
          <a:xfrm>
            <a:off x="6357343" y="1628181"/>
            <a:ext cx="2290539" cy="1762199"/>
          </a:xfrm>
          <a:prstGeom prst="roundRect">
            <a:avLst>
              <a:gd name="adj" fmla="val 120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8152" y="1788989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False Positives</a:t>
            </a:r>
            <a:endParaRPr lang="en-US" sz="1375" dirty="0"/>
          </a:p>
        </p:txBody>
      </p:sp>
      <p:sp>
        <p:nvSpPr>
          <p:cNvPr id="9" name="Text 6"/>
          <p:cNvSpPr/>
          <p:nvPr/>
        </p:nvSpPr>
        <p:spPr>
          <a:xfrm>
            <a:off x="6518152" y="2095500"/>
            <a:ext cx="1968922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Overly aggressive filters block legitimate sites, disrupting productivity and eroding user trust in security systems.</a:t>
            </a:r>
            <a:endParaRPr lang="en-US" sz="1094" dirty="0"/>
          </a:p>
        </p:txBody>
      </p:sp>
      <p:sp>
        <p:nvSpPr>
          <p:cNvPr id="10" name="Shape 7"/>
          <p:cNvSpPr/>
          <p:nvPr/>
        </p:nvSpPr>
        <p:spPr>
          <a:xfrm>
            <a:off x="3925119" y="3532138"/>
            <a:ext cx="4722763" cy="1081758"/>
          </a:xfrm>
          <a:prstGeom prst="roundRect">
            <a:avLst>
              <a:gd name="adj" fmla="val 196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085928" y="3692947"/>
            <a:ext cx="210562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Static Detection Methods</a:t>
            </a:r>
            <a:endParaRPr lang="en-US" sz="1375" dirty="0"/>
          </a:p>
        </p:txBody>
      </p:sp>
      <p:sp>
        <p:nvSpPr>
          <p:cNvPr id="12" name="Text 9"/>
          <p:cNvSpPr/>
          <p:nvPr/>
        </p:nvSpPr>
        <p:spPr>
          <a:xfrm>
            <a:off x="4085928" y="3999459"/>
            <a:ext cx="440114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Legacy systems rely on known threat signatures, failing against new phishing techniques and zero-day attacks.</a:t>
            </a:r>
            <a:endParaRPr lang="en-US" sz="109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081" y="578793"/>
            <a:ext cx="2590800" cy="3886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678433"/>
            <a:ext cx="3895502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PhishShield Works</a:t>
            </a:r>
            <a:endParaRPr lang="en-US" sz="278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334020"/>
            <a:ext cx="708794" cy="10436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6672" y="147578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Clicks URL</a:t>
            </a:r>
            <a:endParaRPr lang="en-US" sz="1375" dirty="0"/>
          </a:p>
        </p:txBody>
      </p:sp>
      <p:sp>
        <p:nvSpPr>
          <p:cNvPr id="6" name="Text 2"/>
          <p:cNvSpPr/>
          <p:nvPr/>
        </p:nvSpPr>
        <p:spPr>
          <a:xfrm>
            <a:off x="1346671" y="1782292"/>
            <a:ext cx="387221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Extension intercepts the request instantly without user awareness or delay.</a:t>
            </a:r>
            <a:endParaRPr lang="en-US" sz="109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2377678"/>
            <a:ext cx="708794" cy="10436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46672" y="251943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URL Scan</a:t>
            </a:r>
            <a:endParaRPr lang="en-US" sz="1375" dirty="0"/>
          </a:p>
        </p:txBody>
      </p:sp>
      <p:sp>
        <p:nvSpPr>
          <p:cNvPr id="9" name="Text 4"/>
          <p:cNvSpPr/>
          <p:nvPr/>
        </p:nvSpPr>
        <p:spPr>
          <a:xfrm>
            <a:off x="1346671" y="2825949"/>
            <a:ext cx="387221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engine analyzes URL structure, domain reputation, and content patterns in milliseconds.</a:t>
            </a:r>
            <a:endParaRPr lang="en-US" sz="109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3421335"/>
            <a:ext cx="708794" cy="10436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46672" y="356309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Decision</a:t>
            </a:r>
            <a:endParaRPr lang="en-US" sz="1375" dirty="0"/>
          </a:p>
        </p:txBody>
      </p:sp>
      <p:sp>
        <p:nvSpPr>
          <p:cNvPr id="12" name="Text 6"/>
          <p:cNvSpPr/>
          <p:nvPr/>
        </p:nvSpPr>
        <p:spPr>
          <a:xfrm>
            <a:off x="1346671" y="3869606"/>
            <a:ext cx="387221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 determines action: allow safe sites, warn about suspicious content, or block confirmed threats.</a:t>
            </a:r>
            <a:endParaRPr lang="en-US" sz="109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5463" y="284363"/>
            <a:ext cx="4632577" cy="41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28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Technical Architecture</a:t>
            </a:r>
            <a:endParaRPr lang="en-US" sz="2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33" y="660649"/>
            <a:ext cx="6034534" cy="46558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8056" y="2727069"/>
            <a:ext cx="1052464" cy="48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PhishShield Data Flow</a:t>
            </a:r>
            <a:endParaRPr lang="en-US" sz="844" dirty="0"/>
          </a:p>
        </p:txBody>
      </p:sp>
      <p:sp>
        <p:nvSpPr>
          <p:cNvPr id="5" name="Text 2"/>
          <p:cNvSpPr/>
          <p:nvPr/>
        </p:nvSpPr>
        <p:spPr>
          <a:xfrm>
            <a:off x="5073407" y="4164981"/>
            <a:ext cx="1565727" cy="24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Gateway</a:t>
            </a:r>
            <a:endParaRPr lang="en-US" sz="844" dirty="0"/>
          </a:p>
        </p:txBody>
      </p:sp>
      <p:sp>
        <p:nvSpPr>
          <p:cNvPr id="6" name="Text 3"/>
          <p:cNvSpPr/>
          <p:nvPr/>
        </p:nvSpPr>
        <p:spPr>
          <a:xfrm>
            <a:off x="5073407" y="4474089"/>
            <a:ext cx="1565727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44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routing &amp; auth</a:t>
            </a:r>
            <a:endParaRPr lang="en-US" sz="656" dirty="0"/>
          </a:p>
        </p:txBody>
      </p:sp>
      <p:sp>
        <p:nvSpPr>
          <p:cNvPr id="7" name="Text 4"/>
          <p:cNvSpPr/>
          <p:nvPr/>
        </p:nvSpPr>
        <p:spPr>
          <a:xfrm>
            <a:off x="1804780" y="2504464"/>
            <a:ext cx="1599953" cy="48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Response Returned</a:t>
            </a:r>
            <a:endParaRPr lang="en-US" sz="844" dirty="0"/>
          </a:p>
        </p:txBody>
      </p:sp>
      <p:sp>
        <p:nvSpPr>
          <p:cNvPr id="8" name="Text 5"/>
          <p:cNvSpPr/>
          <p:nvPr/>
        </p:nvSpPr>
        <p:spPr>
          <a:xfrm>
            <a:off x="1804780" y="3054225"/>
            <a:ext cx="1599953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44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in milliseconds</a:t>
            </a:r>
            <a:endParaRPr lang="en-US" sz="656" dirty="0"/>
          </a:p>
        </p:txBody>
      </p:sp>
      <p:sp>
        <p:nvSpPr>
          <p:cNvPr id="9" name="Text 6"/>
          <p:cNvSpPr/>
          <p:nvPr/>
        </p:nvSpPr>
        <p:spPr>
          <a:xfrm>
            <a:off x="2463640" y="4044654"/>
            <a:ext cx="1565727" cy="48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Scoring Engine</a:t>
            </a:r>
            <a:endParaRPr lang="en-US" sz="844" dirty="0"/>
          </a:p>
        </p:txBody>
      </p:sp>
      <p:sp>
        <p:nvSpPr>
          <p:cNvPr id="10" name="Text 7"/>
          <p:cNvSpPr/>
          <p:nvPr/>
        </p:nvSpPr>
        <p:spPr>
          <a:xfrm>
            <a:off x="2463640" y="4594417"/>
            <a:ext cx="1565727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44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threat analysis</a:t>
            </a:r>
            <a:endParaRPr lang="en-US" sz="656" dirty="0"/>
          </a:p>
        </p:txBody>
      </p:sp>
      <p:sp>
        <p:nvSpPr>
          <p:cNvPr id="11" name="Text 8"/>
          <p:cNvSpPr/>
          <p:nvPr/>
        </p:nvSpPr>
        <p:spPr>
          <a:xfrm>
            <a:off x="5723710" y="2495907"/>
            <a:ext cx="1599953" cy="48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 Sent to API</a:t>
            </a:r>
            <a:endParaRPr lang="en-US" sz="844" dirty="0"/>
          </a:p>
        </p:txBody>
      </p:sp>
      <p:sp>
        <p:nvSpPr>
          <p:cNvPr id="12" name="Text 9"/>
          <p:cNvSpPr/>
          <p:nvPr/>
        </p:nvSpPr>
        <p:spPr>
          <a:xfrm>
            <a:off x="5723710" y="3045669"/>
            <a:ext cx="1599953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44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Secure, low-latency call</a:t>
            </a:r>
            <a:endParaRPr lang="en-US" sz="656" dirty="0"/>
          </a:p>
        </p:txBody>
      </p:sp>
      <p:sp>
        <p:nvSpPr>
          <p:cNvPr id="13" name="Text 10"/>
          <p:cNvSpPr/>
          <p:nvPr/>
        </p:nvSpPr>
        <p:spPr>
          <a:xfrm>
            <a:off x="3730018" y="891542"/>
            <a:ext cx="1608510" cy="48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31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Browser Extension</a:t>
            </a:r>
            <a:endParaRPr lang="en-US" sz="844" dirty="0"/>
          </a:p>
        </p:txBody>
      </p:sp>
      <p:sp>
        <p:nvSpPr>
          <p:cNvPr id="14" name="Text 11"/>
          <p:cNvSpPr/>
          <p:nvPr/>
        </p:nvSpPr>
        <p:spPr>
          <a:xfrm>
            <a:off x="3730018" y="1441304"/>
            <a:ext cx="1608510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44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Monitors URL requests</a:t>
            </a:r>
            <a:endParaRPr lang="en-US" sz="656" dirty="0"/>
          </a:p>
        </p:txBody>
      </p:sp>
      <p:sp>
        <p:nvSpPr>
          <p:cNvPr id="15" name="Text 12"/>
          <p:cNvSpPr/>
          <p:nvPr/>
        </p:nvSpPr>
        <p:spPr>
          <a:xfrm>
            <a:off x="293638" y="5494734"/>
            <a:ext cx="1048866" cy="13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813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Browser Layer</a:t>
            </a:r>
            <a:endParaRPr lang="en-US" sz="813" dirty="0"/>
          </a:p>
        </p:txBody>
      </p:sp>
      <p:sp>
        <p:nvSpPr>
          <p:cNvPr id="16" name="Text 13"/>
          <p:cNvSpPr/>
          <p:nvPr/>
        </p:nvSpPr>
        <p:spPr>
          <a:xfrm>
            <a:off x="293639" y="5709717"/>
            <a:ext cx="2715518" cy="26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Lightweight extension monitors URL requests without affecting performance or user experience.</a:t>
            </a:r>
            <a:endParaRPr lang="en-US" sz="656" dirty="0"/>
          </a:p>
        </p:txBody>
      </p:sp>
      <p:sp>
        <p:nvSpPr>
          <p:cNvPr id="17" name="Text 14"/>
          <p:cNvSpPr/>
          <p:nvPr/>
        </p:nvSpPr>
        <p:spPr>
          <a:xfrm>
            <a:off x="3218557" y="5494734"/>
            <a:ext cx="1048866" cy="13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813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Gateway</a:t>
            </a:r>
            <a:endParaRPr lang="en-US" sz="813" dirty="0"/>
          </a:p>
        </p:txBody>
      </p:sp>
      <p:sp>
        <p:nvSpPr>
          <p:cNvPr id="18" name="Text 15"/>
          <p:cNvSpPr/>
          <p:nvPr/>
        </p:nvSpPr>
        <p:spPr>
          <a:xfrm>
            <a:off x="3218557" y="5709717"/>
            <a:ext cx="2715518" cy="26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cloud infrastructure processes millions of requests with 99.9% uptime reliability.</a:t>
            </a:r>
            <a:endParaRPr lang="en-US" sz="656" dirty="0"/>
          </a:p>
        </p:txBody>
      </p:sp>
      <p:sp>
        <p:nvSpPr>
          <p:cNvPr id="19" name="Text 16"/>
          <p:cNvSpPr/>
          <p:nvPr/>
        </p:nvSpPr>
        <p:spPr>
          <a:xfrm>
            <a:off x="6143476" y="5494734"/>
            <a:ext cx="1048866" cy="13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813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Engine</a:t>
            </a:r>
            <a:endParaRPr lang="en-US" sz="813" dirty="0"/>
          </a:p>
        </p:txBody>
      </p:sp>
      <p:sp>
        <p:nvSpPr>
          <p:cNvPr id="20" name="Text 17"/>
          <p:cNvSpPr/>
          <p:nvPr/>
        </p:nvSpPr>
        <p:spPr>
          <a:xfrm>
            <a:off x="6143477" y="5709717"/>
            <a:ext cx="2715518" cy="26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31"/>
              </a:lnSpc>
            </a:pPr>
            <a:r>
              <a:rPr lang="en-US" sz="656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neural networks trained on billions of threat patterns deliver instant, accurate decisions.</a:t>
            </a:r>
            <a:endParaRPr lang="en-US" sz="65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77" y="1015812"/>
            <a:ext cx="2148840" cy="3223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404" y="451917"/>
            <a:ext cx="288927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6"/>
              </a:lnSpc>
            </a:pPr>
            <a:r>
              <a:rPr lang="en-US" sz="1719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Features &amp; Capabilities</a:t>
            </a:r>
            <a:endParaRPr lang="en-US" sz="1719" dirty="0"/>
          </a:p>
        </p:txBody>
      </p:sp>
      <p:sp>
        <p:nvSpPr>
          <p:cNvPr id="4" name="Shape 1"/>
          <p:cNvSpPr/>
          <p:nvPr/>
        </p:nvSpPr>
        <p:spPr>
          <a:xfrm>
            <a:off x="307405" y="858069"/>
            <a:ext cx="5100191" cy="857399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395213" y="945877"/>
            <a:ext cx="263500" cy="263500"/>
          </a:xfrm>
          <a:prstGeom prst="roundRect">
            <a:avLst>
              <a:gd name="adj" fmla="val 21686636"/>
            </a:avLst>
          </a:prstGeom>
          <a:solidFill>
            <a:srgbClr val="10101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93" y="1018282"/>
            <a:ext cx="118542" cy="1185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5213" y="1297186"/>
            <a:ext cx="1166813" cy="13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Sub-Second Detection</a:t>
            </a:r>
            <a:endParaRPr lang="en-US" sz="844" dirty="0"/>
          </a:p>
        </p:txBody>
      </p:sp>
      <p:sp>
        <p:nvSpPr>
          <p:cNvPr id="8" name="Text 4"/>
          <p:cNvSpPr/>
          <p:nvPr/>
        </p:nvSpPr>
        <p:spPr>
          <a:xfrm>
            <a:off x="395213" y="1487165"/>
            <a:ext cx="4924574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688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ML algorithms analyze threats in under 100ms, providing instant protection without browsing delays.</a:t>
            </a:r>
            <a:endParaRPr lang="en-US" sz="688" dirty="0"/>
          </a:p>
        </p:txBody>
      </p:sp>
      <p:sp>
        <p:nvSpPr>
          <p:cNvPr id="9" name="Shape 5"/>
          <p:cNvSpPr/>
          <p:nvPr/>
        </p:nvSpPr>
        <p:spPr>
          <a:xfrm>
            <a:off x="307405" y="1803276"/>
            <a:ext cx="5100191" cy="997893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395213" y="1891084"/>
            <a:ext cx="263500" cy="263500"/>
          </a:xfrm>
          <a:prstGeom prst="roundRect">
            <a:avLst>
              <a:gd name="adj" fmla="val 21686636"/>
            </a:avLst>
          </a:prstGeom>
          <a:solidFill>
            <a:srgbClr val="10101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693" y="1963490"/>
            <a:ext cx="118542" cy="1185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5214" y="2242393"/>
            <a:ext cx="1097979" cy="13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Learning</a:t>
            </a:r>
            <a:endParaRPr lang="en-US" sz="844" dirty="0"/>
          </a:p>
        </p:txBody>
      </p:sp>
      <p:sp>
        <p:nvSpPr>
          <p:cNvPr id="13" name="Text 8"/>
          <p:cNvSpPr/>
          <p:nvPr/>
        </p:nvSpPr>
        <p:spPr>
          <a:xfrm>
            <a:off x="395213" y="2432372"/>
            <a:ext cx="4924574" cy="280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688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engine continuously evolves, learning from new threats to improve accuracy and reduce false positives.</a:t>
            </a:r>
            <a:endParaRPr lang="en-US" sz="688" dirty="0"/>
          </a:p>
        </p:txBody>
      </p:sp>
      <p:sp>
        <p:nvSpPr>
          <p:cNvPr id="14" name="Shape 9"/>
          <p:cNvSpPr/>
          <p:nvPr/>
        </p:nvSpPr>
        <p:spPr>
          <a:xfrm>
            <a:off x="307405" y="2888977"/>
            <a:ext cx="5100191" cy="857399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395213" y="2976786"/>
            <a:ext cx="263500" cy="263500"/>
          </a:xfrm>
          <a:prstGeom prst="roundRect">
            <a:avLst>
              <a:gd name="adj" fmla="val 21686636"/>
            </a:avLst>
          </a:prstGeom>
          <a:solidFill>
            <a:srgbClr val="10101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693" y="3049191"/>
            <a:ext cx="118542" cy="1185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5214" y="3328094"/>
            <a:ext cx="1097979" cy="13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Lightweight Design</a:t>
            </a:r>
            <a:endParaRPr lang="en-US" sz="844" dirty="0"/>
          </a:p>
        </p:txBody>
      </p:sp>
      <p:sp>
        <p:nvSpPr>
          <p:cNvPr id="18" name="Text 12"/>
          <p:cNvSpPr/>
          <p:nvPr/>
        </p:nvSpPr>
        <p:spPr>
          <a:xfrm>
            <a:off x="395213" y="3518074"/>
            <a:ext cx="4924574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688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Minimal resource footprint ensures smooth performance across all devices without impacting browser speed.</a:t>
            </a:r>
            <a:endParaRPr lang="en-US" sz="688" dirty="0"/>
          </a:p>
        </p:txBody>
      </p:sp>
      <p:sp>
        <p:nvSpPr>
          <p:cNvPr id="19" name="Shape 13"/>
          <p:cNvSpPr/>
          <p:nvPr/>
        </p:nvSpPr>
        <p:spPr>
          <a:xfrm>
            <a:off x="307405" y="3834184"/>
            <a:ext cx="5100191" cy="857399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20" name="Shape 14"/>
          <p:cNvSpPr/>
          <p:nvPr/>
        </p:nvSpPr>
        <p:spPr>
          <a:xfrm>
            <a:off x="395213" y="3921993"/>
            <a:ext cx="263500" cy="263500"/>
          </a:xfrm>
          <a:prstGeom prst="roundRect">
            <a:avLst>
              <a:gd name="adj" fmla="val 21686636"/>
            </a:avLst>
          </a:prstGeom>
          <a:solidFill>
            <a:srgbClr val="101014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693" y="3994398"/>
            <a:ext cx="118542" cy="11854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95214" y="4273302"/>
            <a:ext cx="1178198" cy="13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63"/>
              </a:lnSpc>
            </a:pPr>
            <a:r>
              <a:rPr lang="en-US" sz="844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Privacy-Safe Operation</a:t>
            </a:r>
            <a:endParaRPr lang="en-US" sz="844" dirty="0"/>
          </a:p>
        </p:txBody>
      </p:sp>
      <p:sp>
        <p:nvSpPr>
          <p:cNvPr id="23" name="Text 16"/>
          <p:cNvSpPr/>
          <p:nvPr/>
        </p:nvSpPr>
        <p:spPr>
          <a:xfrm>
            <a:off x="395213" y="4463281"/>
            <a:ext cx="4924574" cy="140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688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data collection of personal browsing habits while maintaining comprehensive threat protection.</a:t>
            </a:r>
            <a:endParaRPr lang="en-US" sz="6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19" y="704255"/>
            <a:ext cx="5596756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78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</a:t>
            </a:r>
            <a:r>
              <a:rPr lang="en-US" sz="278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Across our </a:t>
            </a:r>
            <a:r>
              <a:rPr lang="en-US" sz="278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Organization</a:t>
            </a:r>
            <a:endParaRPr lang="en-US" sz="2781" dirty="0"/>
          </a:p>
        </p:txBody>
      </p:sp>
      <p:sp>
        <p:nvSpPr>
          <p:cNvPr id="3" name="Text 1"/>
          <p:cNvSpPr/>
          <p:nvPr/>
        </p:nvSpPr>
        <p:spPr>
          <a:xfrm>
            <a:off x="1089868" y="2235994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 Users</a:t>
            </a:r>
            <a:endParaRPr lang="en-US" sz="1375" dirty="0"/>
          </a:p>
        </p:txBody>
      </p:sp>
      <p:sp>
        <p:nvSpPr>
          <p:cNvPr id="4" name="Text 2"/>
          <p:cNvSpPr/>
          <p:nvPr/>
        </p:nvSpPr>
        <p:spPr>
          <a:xfrm>
            <a:off x="496119" y="2542506"/>
            <a:ext cx="236577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 browsing without interruption</a:t>
            </a:r>
            <a:endParaRPr lang="en-US" sz="1094" dirty="0"/>
          </a:p>
        </p:txBody>
      </p:sp>
      <p:sp>
        <p:nvSpPr>
          <p:cNvPr id="5" name="Text 3"/>
          <p:cNvSpPr/>
          <p:nvPr/>
        </p:nvSpPr>
        <p:spPr>
          <a:xfrm>
            <a:off x="496119" y="2854375"/>
            <a:ext cx="236577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threat blocking</a:t>
            </a:r>
            <a:endParaRPr lang="en-US" sz="1094" dirty="0"/>
          </a:p>
        </p:txBody>
      </p:sp>
      <p:sp>
        <p:nvSpPr>
          <p:cNvPr id="6" name="Text 4"/>
          <p:cNvSpPr/>
          <p:nvPr/>
        </p:nvSpPr>
        <p:spPr>
          <a:xfrm>
            <a:off x="496119" y="3130749"/>
            <a:ext cx="236577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warning messages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496119" y="3407123"/>
            <a:ext cx="236577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 learning curve</a:t>
            </a:r>
            <a:endParaRPr lang="en-US" sz="109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7323" y="2828851"/>
            <a:ext cx="212080" cy="2120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11119" y="143076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Leaders</a:t>
            </a:r>
            <a:endParaRPr lang="en-US" sz="1375" dirty="0"/>
          </a:p>
        </p:txBody>
      </p:sp>
      <p:sp>
        <p:nvSpPr>
          <p:cNvPr id="11" name="Text 7"/>
          <p:cNvSpPr/>
          <p:nvPr/>
        </p:nvSpPr>
        <p:spPr>
          <a:xfrm>
            <a:off x="6211119" y="1737271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security incidents and costs</a:t>
            </a:r>
            <a:endParaRPr lang="en-US" sz="1094" dirty="0"/>
          </a:p>
        </p:txBody>
      </p:sp>
      <p:sp>
        <p:nvSpPr>
          <p:cNvPr id="12" name="Text 8"/>
          <p:cNvSpPr/>
          <p:nvPr/>
        </p:nvSpPr>
        <p:spPr>
          <a:xfrm>
            <a:off x="6211119" y="2049141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breach risk</a:t>
            </a:r>
            <a:endParaRPr lang="en-US" sz="1094" dirty="0"/>
          </a:p>
        </p:txBody>
      </p:sp>
      <p:sp>
        <p:nvSpPr>
          <p:cNvPr id="13" name="Text 9"/>
          <p:cNvSpPr/>
          <p:nvPr/>
        </p:nvSpPr>
        <p:spPr>
          <a:xfrm>
            <a:off x="6211119" y="2325514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productivity</a:t>
            </a:r>
            <a:endParaRPr lang="en-US" sz="1094" dirty="0"/>
          </a:p>
        </p:txBody>
      </p:sp>
      <p:sp>
        <p:nvSpPr>
          <p:cNvPr id="14" name="Text 10"/>
          <p:cNvSpPr/>
          <p:nvPr/>
        </p:nvSpPr>
        <p:spPr>
          <a:xfrm>
            <a:off x="6211119" y="2601888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Compliance confidence</a:t>
            </a:r>
            <a:endParaRPr lang="en-US" sz="1094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5204" y="1964085"/>
            <a:ext cx="212080" cy="2120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11119" y="3041303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Administrators</a:t>
            </a:r>
            <a:endParaRPr lang="en-US" sz="1375" dirty="0"/>
          </a:p>
        </p:txBody>
      </p:sp>
      <p:sp>
        <p:nvSpPr>
          <p:cNvPr id="18" name="Text 12"/>
          <p:cNvSpPr/>
          <p:nvPr/>
        </p:nvSpPr>
        <p:spPr>
          <a:xfrm>
            <a:off x="6211119" y="3347815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Simplified security management</a:t>
            </a:r>
            <a:endParaRPr lang="en-US" sz="1094" dirty="0"/>
          </a:p>
        </p:txBody>
      </p:sp>
      <p:sp>
        <p:nvSpPr>
          <p:cNvPr id="19" name="Text 13"/>
          <p:cNvSpPr/>
          <p:nvPr/>
        </p:nvSpPr>
        <p:spPr>
          <a:xfrm>
            <a:off x="6211119" y="3659684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 policy control</a:t>
            </a:r>
            <a:endParaRPr lang="en-US" sz="1094" dirty="0"/>
          </a:p>
        </p:txBody>
      </p:sp>
      <p:sp>
        <p:nvSpPr>
          <p:cNvPr id="20" name="Text 14"/>
          <p:cNvSpPr/>
          <p:nvPr/>
        </p:nvSpPr>
        <p:spPr>
          <a:xfrm>
            <a:off x="6211119" y="3936058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reporting</a:t>
            </a:r>
            <a:endParaRPr lang="en-US" sz="1094" dirty="0"/>
          </a:p>
        </p:txBody>
      </p:sp>
      <p:sp>
        <p:nvSpPr>
          <p:cNvPr id="21" name="Text 15"/>
          <p:cNvSpPr/>
          <p:nvPr/>
        </p:nvSpPr>
        <p:spPr>
          <a:xfrm>
            <a:off x="6211119" y="4212432"/>
            <a:ext cx="2436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deployment</a:t>
            </a:r>
            <a:endParaRPr lang="en-US" sz="1094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409" y="1508448"/>
            <a:ext cx="2853109" cy="2853109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5204" y="3693616"/>
            <a:ext cx="212080" cy="212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" y="570077"/>
            <a:ext cx="2734624" cy="4101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3344" y="471413"/>
            <a:ext cx="3316858" cy="41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94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Roadmap</a:t>
            </a:r>
            <a:endParaRPr lang="en-US" sz="2594" dirty="0"/>
          </a:p>
        </p:txBody>
      </p:sp>
      <p:sp>
        <p:nvSpPr>
          <p:cNvPr id="4" name="Shape 1"/>
          <p:cNvSpPr/>
          <p:nvPr/>
        </p:nvSpPr>
        <p:spPr>
          <a:xfrm>
            <a:off x="4042544" y="1084957"/>
            <a:ext cx="14288" cy="2801169"/>
          </a:xfrm>
          <a:prstGeom prst="roundRect">
            <a:avLst>
              <a:gd name="adj" fmla="val 139293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4177494" y="1227014"/>
            <a:ext cx="397966" cy="14288"/>
          </a:xfrm>
          <a:prstGeom prst="roundRect">
            <a:avLst>
              <a:gd name="adj" fmla="val 13929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3893306" y="1084957"/>
            <a:ext cx="298475" cy="29847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3943015" y="1109775"/>
            <a:ext cx="198983" cy="248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3"/>
              </a:lnSpc>
            </a:pPr>
            <a:r>
              <a:rPr lang="en-US" sz="1563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563" dirty="0"/>
          </a:p>
        </p:txBody>
      </p:sp>
      <p:sp>
        <p:nvSpPr>
          <p:cNvPr id="8" name="Text 5"/>
          <p:cNvSpPr/>
          <p:nvPr/>
        </p:nvSpPr>
        <p:spPr>
          <a:xfrm>
            <a:off x="4705946" y="1130499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8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MVP</a:t>
            </a:r>
            <a:endParaRPr lang="en-US" sz="1281" dirty="0"/>
          </a:p>
        </p:txBody>
      </p:sp>
      <p:sp>
        <p:nvSpPr>
          <p:cNvPr id="9" name="Text 6"/>
          <p:cNvSpPr/>
          <p:nvPr/>
        </p:nvSpPr>
        <p:spPr>
          <a:xfrm>
            <a:off x="4705946" y="1417365"/>
            <a:ext cx="3973711" cy="42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3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URL scanning with core ML engine deployed across major browsers with 95% accuracy rate.</a:t>
            </a:r>
            <a:endParaRPr lang="en-US" sz="1031" dirty="0"/>
          </a:p>
        </p:txBody>
      </p:sp>
      <p:sp>
        <p:nvSpPr>
          <p:cNvPr id="10" name="Shape 7"/>
          <p:cNvSpPr/>
          <p:nvPr/>
        </p:nvSpPr>
        <p:spPr>
          <a:xfrm>
            <a:off x="4177494" y="2249165"/>
            <a:ext cx="397966" cy="14288"/>
          </a:xfrm>
          <a:prstGeom prst="roundRect">
            <a:avLst>
              <a:gd name="adj" fmla="val 139293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3893306" y="2107109"/>
            <a:ext cx="298475" cy="29847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3943015" y="2131926"/>
            <a:ext cx="198983" cy="248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3"/>
              </a:lnSpc>
            </a:pPr>
            <a:r>
              <a:rPr lang="en-US" sz="1563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563" dirty="0"/>
          </a:p>
        </p:txBody>
      </p:sp>
      <p:sp>
        <p:nvSpPr>
          <p:cNvPr id="13" name="Text 10"/>
          <p:cNvSpPr/>
          <p:nvPr/>
        </p:nvSpPr>
        <p:spPr>
          <a:xfrm>
            <a:off x="4705946" y="2152650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8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Q2 Enterprise Rollout</a:t>
            </a:r>
            <a:endParaRPr lang="en-US" sz="1281" dirty="0"/>
          </a:p>
        </p:txBody>
      </p:sp>
      <p:sp>
        <p:nvSpPr>
          <p:cNvPr id="14" name="Text 11"/>
          <p:cNvSpPr/>
          <p:nvPr/>
        </p:nvSpPr>
        <p:spPr>
          <a:xfrm>
            <a:off x="4705946" y="2439517"/>
            <a:ext cx="3973711" cy="42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3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admin dashboard, centralized policy management, and integration with existing security infrastructure.</a:t>
            </a:r>
            <a:endParaRPr lang="en-US" sz="1031" dirty="0"/>
          </a:p>
        </p:txBody>
      </p:sp>
      <p:sp>
        <p:nvSpPr>
          <p:cNvPr id="15" name="Shape 12"/>
          <p:cNvSpPr/>
          <p:nvPr/>
        </p:nvSpPr>
        <p:spPr>
          <a:xfrm>
            <a:off x="4177494" y="3271317"/>
            <a:ext cx="397966" cy="14288"/>
          </a:xfrm>
          <a:prstGeom prst="roundRect">
            <a:avLst>
              <a:gd name="adj" fmla="val 139293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3893306" y="3129260"/>
            <a:ext cx="298475" cy="298475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3943015" y="3154078"/>
            <a:ext cx="198983" cy="248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3"/>
              </a:lnSpc>
            </a:pPr>
            <a:r>
              <a:rPr lang="en-US" sz="1563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563" dirty="0"/>
          </a:p>
        </p:txBody>
      </p:sp>
      <p:sp>
        <p:nvSpPr>
          <p:cNvPr id="18" name="Text 15"/>
          <p:cNvSpPr/>
          <p:nvPr/>
        </p:nvSpPr>
        <p:spPr>
          <a:xfrm>
            <a:off x="4705946" y="3174802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81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Q4 AI Enhancement</a:t>
            </a:r>
            <a:endParaRPr lang="en-US" sz="1281" dirty="0"/>
          </a:p>
        </p:txBody>
      </p:sp>
      <p:sp>
        <p:nvSpPr>
          <p:cNvPr id="19" name="Text 16"/>
          <p:cNvSpPr/>
          <p:nvPr/>
        </p:nvSpPr>
        <p:spPr>
          <a:xfrm>
            <a:off x="4705946" y="3461668"/>
            <a:ext cx="3973711" cy="42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3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Next-generation neural networks with behavioral analysis and predictive threat modeling capabilities.</a:t>
            </a:r>
            <a:endParaRPr lang="en-US" sz="1031" dirty="0"/>
          </a:p>
        </p:txBody>
      </p:sp>
      <p:sp>
        <p:nvSpPr>
          <p:cNvPr id="20" name="Text 17"/>
          <p:cNvSpPr/>
          <p:nvPr/>
        </p:nvSpPr>
        <p:spPr>
          <a:xfrm>
            <a:off x="3893344" y="4035326"/>
            <a:ext cx="4786313" cy="63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3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development strategy focuses on continuous innovation while maintaining the simplicity and effectiveness that makes PhishShield unique in the cybersecurity landscape.</a:t>
            </a:r>
            <a:endParaRPr lang="en-US" sz="103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541</Words>
  <Application>Microsoft Office PowerPoint</Application>
  <PresentationFormat>On-screen Show (16:9)</PresentationFormat>
  <Paragraphs>103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Catamaran</vt:lpstr>
      <vt:lpstr>Funnel Display</vt:lpstr>
      <vt:lpstr>Funnel Sans</vt:lpstr>
      <vt:lpstr>Instrument Sans Medium</vt:lpstr>
      <vt:lpstr>Open Sans</vt:lpstr>
      <vt:lpstr>OpenSymbol</vt:lpstr>
      <vt:lpstr>Rethink Sans</vt:lpstr>
      <vt:lpstr>Symbol</vt:lpstr>
      <vt:lpstr>Wingdings</vt:lpstr>
      <vt:lpstr>Electric Field Concepts by Slidesgo</vt:lpstr>
      <vt:lpstr>PhishShield 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JITENDRA NISHAD</cp:lastModifiedBy>
  <cp:revision>1</cp:revision>
  <dcterms:modified xsi:type="dcterms:W3CDTF">2025-11-01T14:21:07Z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2025-11-01T13:19:29Z</dcterms:created>
  <dc:creator>Unknown Creator</dc:creator>
  <dc:description/>
  <dc:language>en-US</dc:language>
  <cp:lastModifiedBy>Unknown Creator</cp:lastModifiedBy>
  <dcterms:modified xsi:type="dcterms:W3CDTF">2025-11-01T13:19:29Z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